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-86" y="-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03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jpe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jpeg"/><Relationship Id="rId3" Type="http://schemas.openxmlformats.org/officeDocument/2006/relationships/image" Target="../media/image36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1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jpeg"/><Relationship Id="rId30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61.png"/><Relationship Id="rId7" Type="http://schemas.openxmlformats.org/officeDocument/2006/relationships/image" Target="../media/image18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65.png"/><Relationship Id="rId5" Type="http://schemas.openxmlformats.org/officeDocument/2006/relationships/image" Target="../media/image16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p5js.org/Sundftig/sketches/Nx4gQsewQ?utm_source=chatgpt.com" TargetMode="External"/><Relationship Id="rId2" Type="http://schemas.openxmlformats.org/officeDocument/2006/relationships/hyperlink" Target="https://www.youtube.com/watch?v=BBdC1rl5sKY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0"/>
            <a:ext cx="952500" cy="952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600" y="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00" y="0"/>
            <a:ext cx="666750" cy="666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0"/>
            <a:ext cx="857250" cy="857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1200" y="4057650"/>
            <a:ext cx="8229600" cy="38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7675" y="4629150"/>
            <a:ext cx="219075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3638" y="462915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3375" y="4629150"/>
            <a:ext cx="323850" cy="3429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358515" y="1447800"/>
            <a:ext cx="547497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kern="0" spc="180" dirty="0">
                <a:solidFill>
                  <a:srgbClr val="BFDB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Ephemeral Time</a:t>
            </a:r>
            <a:endParaRPr lang="en-US" sz="4500" dirty="0"/>
          </a:p>
        </p:txBody>
      </p:sp>
      <p:sp>
        <p:nvSpPr>
          <p:cNvPr id="16" name="Text 1"/>
          <p:cNvSpPr/>
          <p:nvPr/>
        </p:nvSpPr>
        <p:spPr>
          <a:xfrm>
            <a:off x="2438400" y="2305050"/>
            <a:ext cx="7315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Ink Clock</a:t>
            </a:r>
            <a:endParaRPr lang="en-US" sz="2700" dirty="0"/>
          </a:p>
        </p:txBody>
      </p:sp>
      <p:sp>
        <p:nvSpPr>
          <p:cNvPr id="17" name="Text 2"/>
          <p:cNvSpPr/>
          <p:nvPr/>
        </p:nvSpPr>
        <p:spPr>
          <a:xfrm>
            <a:off x="2438400" y="2838450"/>
            <a:ext cx="7315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visual representation of time's passage through ink droplets that fall and blend, creating traces of elapsed time rather than precise measurement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3304223" y="5086350"/>
            <a:ext cx="2125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Impermanence &amp; Trace</a:t>
            </a:r>
            <a:endParaRPr lang="en-US" sz="1350" dirty="0"/>
          </a:p>
        </p:txBody>
      </p:sp>
      <p:sp>
        <p:nvSpPr>
          <p:cNvPr id="19" name="Text 4"/>
          <p:cNvSpPr/>
          <p:nvPr/>
        </p:nvSpPr>
        <p:spPr>
          <a:xfrm>
            <a:off x="5757863" y="5086350"/>
            <a:ext cx="125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Accumulation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7400925" y="5086350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Subjective Flow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62000"/>
            <a:ext cx="2438400" cy="2438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819400"/>
            <a:ext cx="36576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1524000"/>
            <a:ext cx="1828800" cy="1828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69" y="1257300"/>
            <a:ext cx="5600700" cy="2781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409700"/>
            <a:ext cx="1714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19100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4572000"/>
            <a:ext cx="1790700" cy="1905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47244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572000"/>
            <a:ext cx="1790700" cy="1905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6100" y="47244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0" y="4572000"/>
            <a:ext cx="1790700" cy="1905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6813" y="4724400"/>
            <a:ext cx="21907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2" y="1123950"/>
            <a:ext cx="5600700" cy="5295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14097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18669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0825" y="20193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281940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10350" y="297180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37719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91300" y="3924300"/>
            <a:ext cx="1524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Ephemeral Time : An Ink Clock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895350" y="1409700"/>
            <a:ext cx="174146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Idea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609600" y="1828800"/>
            <a:ext cx="51435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AU" sz="1200" dirty="0"/>
              <a:t>A project that visualizes the traces of elapsed time through a visual experience where drops of ink fall and spread on a canvas every second. </a:t>
            </a:r>
          </a:p>
          <a:p>
            <a:endParaRPr lang="en-AU" sz="1200" dirty="0"/>
          </a:p>
          <a:p>
            <a:r>
              <a:rPr lang="en-AU" sz="1200" b="1" dirty="0"/>
              <a:t>The goal is not to serve as a precise timekeeping device, but to provide an experience that allows users to directly feel the flow of time and the accumulation of memories.</a:t>
            </a:r>
          </a:p>
        </p:txBody>
      </p:sp>
      <p:sp>
        <p:nvSpPr>
          <p:cNvPr id="27" name="Text 3"/>
          <p:cNvSpPr/>
          <p:nvPr/>
        </p:nvSpPr>
        <p:spPr>
          <a:xfrm>
            <a:off x="723900" y="41529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Subject</a:t>
            </a:r>
            <a:endParaRPr lang="en-US" sz="1800" dirty="0"/>
          </a:p>
        </p:txBody>
      </p:sp>
      <p:sp>
        <p:nvSpPr>
          <p:cNvPr id="28" name="Text 4"/>
          <p:cNvSpPr/>
          <p:nvPr/>
        </p:nvSpPr>
        <p:spPr>
          <a:xfrm>
            <a:off x="733574" y="5048250"/>
            <a:ext cx="10325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Impermanence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533400" y="5334000"/>
            <a:ext cx="14859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AU" sz="1050" dirty="0"/>
              <a:t>The ink may disperse, but its traces remain.</a:t>
            </a:r>
            <a:endParaRPr lang="en-US" sz="1050" dirty="0"/>
          </a:p>
        </p:txBody>
      </p:sp>
      <p:sp>
        <p:nvSpPr>
          <p:cNvPr id="30" name="Text 6"/>
          <p:cNvSpPr/>
          <p:nvPr/>
        </p:nvSpPr>
        <p:spPr>
          <a:xfrm>
            <a:off x="2670296" y="5067300"/>
            <a:ext cx="106020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Accumulation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2438400" y="5334000"/>
            <a:ext cx="1485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AU" sz="1050" dirty="0"/>
              <a:t>The visual complexity grows as time passes.</a:t>
            </a:r>
            <a:endParaRPr lang="en-US" sz="1050" dirty="0"/>
          </a:p>
        </p:txBody>
      </p:sp>
      <p:sp>
        <p:nvSpPr>
          <p:cNvPr id="32" name="Text 8"/>
          <p:cNvSpPr/>
          <p:nvPr/>
        </p:nvSpPr>
        <p:spPr>
          <a:xfrm>
            <a:off x="4460996" y="5048250"/>
            <a:ext cx="12669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Subjective Flow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4343400" y="5334000"/>
            <a:ext cx="1485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AU" sz="1050" dirty="0"/>
              <a:t>An experience that lets you feel the texture and passage of time.</a:t>
            </a:r>
          </a:p>
        </p:txBody>
      </p:sp>
      <p:sp>
        <p:nvSpPr>
          <p:cNvPr id="34" name="Text 10"/>
          <p:cNvSpPr/>
          <p:nvPr/>
        </p:nvSpPr>
        <p:spPr>
          <a:xfrm>
            <a:off x="6781800" y="1409700"/>
            <a:ext cx="183701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Display</a:t>
            </a:r>
            <a:endParaRPr lang="en-US" sz="1800" dirty="0"/>
          </a:p>
        </p:txBody>
      </p:sp>
      <p:sp>
        <p:nvSpPr>
          <p:cNvPr id="35" name="Text 11"/>
          <p:cNvSpPr/>
          <p:nvPr/>
        </p:nvSpPr>
        <p:spPr>
          <a:xfrm>
            <a:off x="7048500" y="1866900"/>
            <a:ext cx="453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Seconds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7048500" y="2133600"/>
            <a:ext cx="453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048500" y="2819400"/>
            <a:ext cx="453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Minute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7048500" y="3086100"/>
            <a:ext cx="453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7048500" y="3771900"/>
            <a:ext cx="453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Hours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7048500" y="4038600"/>
            <a:ext cx="453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A giant single drop covers the stains canvas </a:t>
            </a:r>
            <a:endParaRPr lang="en-US" sz="1200" dirty="0"/>
          </a:p>
        </p:txBody>
      </p:sp>
      <p:pic>
        <p:nvPicPr>
          <p:cNvPr id="41" name="Image 20" descr="preencoded.png">
            <a:extLst>
              <a:ext uri="{FF2B5EF4-FFF2-40B4-BE49-F238E27FC236}">
                <a16:creationId xmlns:a16="http://schemas.microsoft.com/office/drawing/2014/main" id="{77B81E8C-F9FE-4689-9A43-6CCA83E825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53188" y="4724400"/>
            <a:ext cx="457200" cy="457200"/>
          </a:xfrm>
          <a:prstGeom prst="rect">
            <a:avLst/>
          </a:prstGeom>
        </p:spPr>
      </p:pic>
      <p:pic>
        <p:nvPicPr>
          <p:cNvPr id="42" name="Image 21" descr="preencoded.png">
            <a:extLst>
              <a:ext uri="{FF2B5EF4-FFF2-40B4-BE49-F238E27FC236}">
                <a16:creationId xmlns:a16="http://schemas.microsoft.com/office/drawing/2014/main" id="{AE0ACBB7-D4B4-3E9A-3CCD-31E816C1B3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15113" y="4876800"/>
            <a:ext cx="152400" cy="152400"/>
          </a:xfrm>
          <a:prstGeom prst="rect">
            <a:avLst/>
          </a:prstGeom>
        </p:spPr>
      </p:pic>
      <p:sp>
        <p:nvSpPr>
          <p:cNvPr id="43" name="Text 15">
            <a:extLst>
              <a:ext uri="{FF2B5EF4-FFF2-40B4-BE49-F238E27FC236}">
                <a16:creationId xmlns:a16="http://schemas.microsoft.com/office/drawing/2014/main" id="{8EBA8643-578C-E08D-53F1-E215AE29C310}"/>
              </a:ext>
            </a:extLst>
          </p:cNvPr>
          <p:cNvSpPr/>
          <p:nvPr/>
        </p:nvSpPr>
        <p:spPr>
          <a:xfrm>
            <a:off x="7048622" y="4724400"/>
            <a:ext cx="453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Days</a:t>
            </a:r>
            <a:endParaRPr lang="en-US" sz="1200" dirty="0"/>
          </a:p>
        </p:txBody>
      </p:sp>
      <p:sp>
        <p:nvSpPr>
          <p:cNvPr id="44" name="Text 16">
            <a:extLst>
              <a:ext uri="{FF2B5EF4-FFF2-40B4-BE49-F238E27FC236}">
                <a16:creationId xmlns:a16="http://schemas.microsoft.com/office/drawing/2014/main" id="{68FC0746-0372-2CB7-9793-A350FF8F19C9}"/>
              </a:ext>
            </a:extLst>
          </p:cNvPr>
          <p:cNvSpPr/>
          <p:nvPr/>
        </p:nvSpPr>
        <p:spPr>
          <a:xfrm>
            <a:off x="7075292" y="2057400"/>
            <a:ext cx="453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A tiny little drop</a:t>
            </a:r>
            <a:endParaRPr lang="en-US" sz="1200" dirty="0"/>
          </a:p>
        </p:txBody>
      </p:sp>
      <p:sp>
        <p:nvSpPr>
          <p:cNvPr id="45" name="Text 16">
            <a:extLst>
              <a:ext uri="{FF2B5EF4-FFF2-40B4-BE49-F238E27FC236}">
                <a16:creationId xmlns:a16="http://schemas.microsoft.com/office/drawing/2014/main" id="{3D83F74B-4259-28CD-9895-04F581F535C8}"/>
              </a:ext>
            </a:extLst>
          </p:cNvPr>
          <p:cNvSpPr/>
          <p:nvPr/>
        </p:nvSpPr>
        <p:spPr>
          <a:xfrm>
            <a:off x="7048622" y="3095625"/>
            <a:ext cx="453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A normal size of drop</a:t>
            </a:r>
            <a:endParaRPr lang="en-US" sz="1200" dirty="0"/>
          </a:p>
        </p:txBody>
      </p:sp>
      <p:sp>
        <p:nvSpPr>
          <p:cNvPr id="46" name="Text 16">
            <a:extLst>
              <a:ext uri="{FF2B5EF4-FFF2-40B4-BE49-F238E27FC236}">
                <a16:creationId xmlns:a16="http://schemas.microsoft.com/office/drawing/2014/main" id="{891539E4-5A42-758A-71BE-65FB739558BF}"/>
              </a:ext>
            </a:extLst>
          </p:cNvPr>
          <p:cNvSpPr/>
          <p:nvPr/>
        </p:nvSpPr>
        <p:spPr>
          <a:xfrm>
            <a:off x="7040880" y="4991100"/>
            <a:ext cx="453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Canvas resets, but shows ink drops how many days passed</a:t>
            </a:r>
            <a:endParaRPr lang="en-US" sz="12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DE206B68-CA55-39B1-207F-5CB6064EDF05}"/>
              </a:ext>
            </a:extLst>
          </p:cNvPr>
          <p:cNvSpPr/>
          <p:nvPr/>
        </p:nvSpPr>
        <p:spPr>
          <a:xfrm>
            <a:off x="9296398" y="1352550"/>
            <a:ext cx="183701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My Concept</a:t>
            </a:r>
            <a:endParaRPr lang="en-US" sz="1800" dirty="0"/>
          </a:p>
        </p:txBody>
      </p:sp>
      <p:pic>
        <p:nvPicPr>
          <p:cNvPr id="1026" name="Picture 2" descr="32,100+ Ink Drop On Paper Stock Photos, Pictures &amp; Royalty-Free Images -  iStock">
            <a:extLst>
              <a:ext uri="{FF2B5EF4-FFF2-40B4-BE49-F238E27FC236}">
                <a16:creationId xmlns:a16="http://schemas.microsoft.com/office/drawing/2014/main" id="{F7D0EEFA-5A8B-FBCF-A904-E886C034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789" y="3503501"/>
            <a:ext cx="1921025" cy="13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k Drops On Paper Stock Footage Video (100% Royalty-free) 10666139 |  Shutterstock">
            <a:extLst>
              <a:ext uri="{FF2B5EF4-FFF2-40B4-BE49-F238E27FC236}">
                <a16:creationId xmlns:a16="http://schemas.microsoft.com/office/drawing/2014/main" id="{E3B50F0D-E588-46A7-11E7-244488F9C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967093"/>
            <a:ext cx="16764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53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62000"/>
            <a:ext cx="2438400" cy="2438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314700"/>
            <a:ext cx="36576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1524000"/>
            <a:ext cx="1828800" cy="1828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181100"/>
            <a:ext cx="5600700" cy="3505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4097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1717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603" y="2857500"/>
            <a:ext cx="1828800" cy="1219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876800"/>
            <a:ext cx="5600700" cy="2095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510540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6248400"/>
            <a:ext cx="2495550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6343650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6534150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1181100"/>
            <a:ext cx="5600700" cy="5791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14097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19431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19875" y="205740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5100" y="30099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29400" y="31242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15100" y="388620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38925" y="40005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10350" y="4876800"/>
            <a:ext cx="190500" cy="152400"/>
          </a:xfrm>
          <a:prstGeom prst="rect">
            <a:avLst/>
          </a:prstGeom>
        </p:spPr>
      </p:pic>
      <p:sp>
        <p:nvSpPr>
          <p:cNvPr id="27" name="Text 1"/>
          <p:cNvSpPr/>
          <p:nvPr/>
        </p:nvSpPr>
        <p:spPr>
          <a:xfrm>
            <a:off x="1009650" y="1409700"/>
            <a:ext cx="205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Reference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609600" y="18288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Technology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819150" y="2133600"/>
            <a:ext cx="1894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p5.js: Interactive Arts 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685800" y="2438400"/>
            <a:ext cx="19979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3295650" y="18288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Fluid Simulation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3295650" y="2133600"/>
            <a:ext cx="24574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1009650" y="5105400"/>
            <a:ext cx="174146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Sound Design</a:t>
            </a:r>
            <a:endParaRPr lang="en-US" sz="1800" dirty="0"/>
          </a:p>
        </p:txBody>
      </p:sp>
      <p:sp>
        <p:nvSpPr>
          <p:cNvPr id="34" name="Text 8"/>
          <p:cNvSpPr/>
          <p:nvPr/>
        </p:nvSpPr>
        <p:spPr>
          <a:xfrm>
            <a:off x="609600" y="5524500"/>
            <a:ext cx="2994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p5.Sound/Tone.js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609600" y="5791200"/>
            <a:ext cx="2647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Every drop (seconds) makes a drop sound.</a:t>
            </a:r>
            <a:endParaRPr lang="en-US" sz="1050" dirty="0"/>
          </a:p>
        </p:txBody>
      </p:sp>
      <p:sp>
        <p:nvSpPr>
          <p:cNvPr id="36" name="Text 10"/>
          <p:cNvSpPr/>
          <p:nvPr/>
        </p:nvSpPr>
        <p:spPr>
          <a:xfrm>
            <a:off x="876300" y="6324600"/>
            <a:ext cx="13030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Seconds: a drop sounds</a:t>
            </a:r>
            <a:endParaRPr lang="en-US" sz="900" dirty="0"/>
          </a:p>
        </p:txBody>
      </p:sp>
      <p:sp>
        <p:nvSpPr>
          <p:cNvPr id="37" name="Text 11"/>
          <p:cNvSpPr/>
          <p:nvPr/>
        </p:nvSpPr>
        <p:spPr>
          <a:xfrm>
            <a:off x="876300" y="6515100"/>
            <a:ext cx="154876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passes: ambient sounds</a:t>
            </a:r>
            <a:endParaRPr lang="en-US" sz="900" dirty="0"/>
          </a:p>
        </p:txBody>
      </p:sp>
      <p:sp>
        <p:nvSpPr>
          <p:cNvPr id="38" name="Text 12"/>
          <p:cNvSpPr/>
          <p:nvPr/>
        </p:nvSpPr>
        <p:spPr>
          <a:xfrm>
            <a:off x="3257550" y="55245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Mouse Interaction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3257550" y="5791200"/>
            <a:ext cx="2495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It can control the where next drop should be, but limitation so that it shows time passes whether you want it to go faster or not  </a:t>
            </a:r>
            <a:endParaRPr lang="en-US" sz="1050" dirty="0"/>
          </a:p>
        </p:txBody>
      </p:sp>
      <p:sp>
        <p:nvSpPr>
          <p:cNvPr id="40" name="Text 14"/>
          <p:cNvSpPr/>
          <p:nvPr/>
        </p:nvSpPr>
        <p:spPr>
          <a:xfrm>
            <a:off x="6753225" y="1409700"/>
            <a:ext cx="1428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References</a:t>
            </a:r>
            <a:endParaRPr lang="en-US" sz="1800" dirty="0"/>
          </a:p>
        </p:txBody>
      </p:sp>
      <p:sp>
        <p:nvSpPr>
          <p:cNvPr id="41" name="Text 15"/>
          <p:cNvSpPr/>
          <p:nvPr/>
        </p:nvSpPr>
        <p:spPr>
          <a:xfrm>
            <a:off x="7010400" y="1943100"/>
            <a:ext cx="5394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Music / Movies </a:t>
            </a:r>
            <a:endParaRPr lang="en-US" sz="1200" dirty="0"/>
          </a:p>
        </p:txBody>
      </p:sp>
      <p:sp>
        <p:nvSpPr>
          <p:cNvPr id="42" name="Text 16"/>
          <p:cNvSpPr/>
          <p:nvPr/>
        </p:nvSpPr>
        <p:spPr>
          <a:xfrm>
            <a:off x="7010400" y="2171700"/>
            <a:ext cx="4495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43" name="Text 17"/>
          <p:cNvSpPr/>
          <p:nvPr/>
        </p:nvSpPr>
        <p:spPr>
          <a:xfrm>
            <a:off x="7010400" y="3009900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Coding Based Arts </a:t>
            </a:r>
            <a:endParaRPr lang="en-US" sz="1200" dirty="0"/>
          </a:p>
        </p:txBody>
      </p:sp>
      <p:sp>
        <p:nvSpPr>
          <p:cNvPr id="44" name="Text 18"/>
          <p:cNvSpPr/>
          <p:nvPr/>
        </p:nvSpPr>
        <p:spPr>
          <a:xfrm>
            <a:off x="7010400" y="3238500"/>
            <a:ext cx="4495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AU" sz="1050" dirty="0"/>
              <a:t>Abstract and organic visual patterns are generated algorithmically, evolving over time. The design is inspired by time-based changes, including increasing complexity of ink patterns and </a:t>
            </a:r>
            <a:r>
              <a:rPr lang="en-AU" sz="1050" dirty="0" err="1"/>
              <a:t>color</a:t>
            </a:r>
            <a:r>
              <a:rPr lang="en-AU" sz="1050" dirty="0"/>
              <a:t>-shifting logic as time progresses.</a:t>
            </a:r>
          </a:p>
        </p:txBody>
      </p:sp>
      <p:sp>
        <p:nvSpPr>
          <p:cNvPr id="45" name="Text 19"/>
          <p:cNvSpPr/>
          <p:nvPr/>
        </p:nvSpPr>
        <p:spPr>
          <a:xfrm>
            <a:off x="7010400" y="3886200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AU" sz="1200" dirty="0"/>
              <a:t>Interactive artwork with spreading paint effects</a:t>
            </a:r>
          </a:p>
        </p:txBody>
      </p:sp>
      <p:sp>
        <p:nvSpPr>
          <p:cNvPr id="46" name="Text 20"/>
          <p:cNvSpPr/>
          <p:nvPr/>
        </p:nvSpPr>
        <p:spPr>
          <a:xfrm>
            <a:off x="7010400" y="4114800"/>
            <a:ext cx="4495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AU" sz="1050" dirty="0"/>
              <a:t>Visual effects of paint spreading in response to user input. Serves as a reference for implementing ink flow and shape changes based on mouse interactions.</a:t>
            </a:r>
          </a:p>
        </p:txBody>
      </p:sp>
      <p:sp>
        <p:nvSpPr>
          <p:cNvPr id="49" name="Text 0">
            <a:extLst>
              <a:ext uri="{FF2B5EF4-FFF2-40B4-BE49-F238E27FC236}">
                <a16:creationId xmlns:a16="http://schemas.microsoft.com/office/drawing/2014/main" id="{0EDCA4D9-5FCD-A650-5FD8-65DE2C26F09E}"/>
              </a:ext>
            </a:extLst>
          </p:cNvPr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Ephemeral Time : An Ink Clock</a:t>
            </a:r>
            <a:endParaRPr lang="en-US" sz="2700" dirty="0"/>
          </a:p>
        </p:txBody>
      </p:sp>
      <p:pic>
        <p:nvPicPr>
          <p:cNvPr id="50" name="Picture 2" descr="8,949 Ink Drop Stock Videos, Footage, &amp; 4K Video Clips - Getty Images | Ink  drop in water, Black ink drop, Ink drop water">
            <a:extLst>
              <a:ext uri="{FF2B5EF4-FFF2-40B4-BE49-F238E27FC236}">
                <a16:creationId xmlns:a16="http://schemas.microsoft.com/office/drawing/2014/main" id="{81114897-C530-B59C-32B6-B66660B5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95" y="2334491"/>
            <a:ext cx="2022516" cy="11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8,949 Ink Drop Stock Videos, Footage, &amp; 4K Video Clips - Getty Images | Ink  drop in water, Black ink drop, Ink drop water">
            <a:extLst>
              <a:ext uri="{FF2B5EF4-FFF2-40B4-BE49-F238E27FC236}">
                <a16:creationId xmlns:a16="http://schemas.microsoft.com/office/drawing/2014/main" id="{4CB70173-6748-D556-0D42-757CA59E1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5015633"/>
            <a:ext cx="2522518" cy="159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8+ Thousand Asian Ink Drop Royalty-Free Images, Stock Photos &amp; Pictures |  Shutterstock">
            <a:extLst>
              <a:ext uri="{FF2B5EF4-FFF2-40B4-BE49-F238E27FC236}">
                <a16:creationId xmlns:a16="http://schemas.microsoft.com/office/drawing/2014/main" id="{FA9ECD77-00F3-0EBD-5C24-E167BA266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918" y="5057774"/>
            <a:ext cx="2354282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8A912D-3C96-A408-6B0F-17EA1D4F7A2C}"/>
              </a:ext>
            </a:extLst>
          </p:cNvPr>
          <p:cNvSpPr txBox="1"/>
          <p:nvPr/>
        </p:nvSpPr>
        <p:spPr>
          <a:xfrm>
            <a:off x="7038103" y="2188029"/>
            <a:ext cx="463300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/>
              <a:t>Expressing the traces left by people over time through ink. Idea inspirations from </a:t>
            </a:r>
          </a:p>
          <a:p>
            <a:r>
              <a:rPr lang="en-AU" sz="1050" dirty="0"/>
              <a:t>Personal experience and the music what I like </a:t>
            </a:r>
          </a:p>
          <a:p>
            <a:r>
              <a:rPr lang="en-AU" sz="1050" dirty="0"/>
              <a:t>(Event horizon [</a:t>
            </a:r>
            <a:r>
              <a:rPr lang="en-AU" sz="1050" dirty="0" err="1"/>
              <a:t>yoonha</a:t>
            </a:r>
            <a:r>
              <a:rPr lang="en-AU" sz="1050" dirty="0"/>
              <a:t>], Gate of Steiner)</a:t>
            </a:r>
          </a:p>
        </p:txBody>
      </p:sp>
      <p:sp>
        <p:nvSpPr>
          <p:cNvPr id="54" name="AutoShape 4" descr="EndTheoryFinalEd...">
            <a:extLst>
              <a:ext uri="{FF2B5EF4-FFF2-40B4-BE49-F238E27FC236}">
                <a16:creationId xmlns:a16="http://schemas.microsoft.com/office/drawing/2014/main" id="{97308ABB-95D7-0935-3892-C0905E497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5" name="AutoShape 6" descr="EndTheoryFinalEd...">
            <a:extLst>
              <a:ext uri="{FF2B5EF4-FFF2-40B4-BE49-F238E27FC236}">
                <a16:creationId xmlns:a16="http://schemas.microsoft.com/office/drawing/2014/main" id="{9A50DC8F-08ED-60A2-DB20-CA6A8C6F15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6" name="Picture 8" descr="사건의 지평선(윤하) - 나무위키">
            <a:extLst>
              <a:ext uri="{FF2B5EF4-FFF2-40B4-BE49-F238E27FC236}">
                <a16:creationId xmlns:a16="http://schemas.microsoft.com/office/drawing/2014/main" id="{2BD07629-84B7-1222-F0F8-A7A33B9C2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13" y="2422106"/>
            <a:ext cx="674846" cy="67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utoShape 10" descr="사건의 지평선 - 나무위키">
            <a:extLst>
              <a:ext uri="{FF2B5EF4-FFF2-40B4-BE49-F238E27FC236}">
                <a16:creationId xmlns:a16="http://schemas.microsoft.com/office/drawing/2014/main" id="{43FE9074-138F-3A6F-1EED-C2E228BA5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2744" y="3282073"/>
            <a:ext cx="140241" cy="1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60" name="Picture 12" descr="블랙홀 형성과 종류 이벤트 호라이즌 사건의 지평선">
            <a:extLst>
              <a:ext uri="{FF2B5EF4-FFF2-40B4-BE49-F238E27FC236}">
                <a16:creationId xmlns:a16="http://schemas.microsoft.com/office/drawing/2014/main" id="{FADA2C6D-7DA3-15C9-26C4-5F0E8E3A6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903" y="2570733"/>
            <a:ext cx="1037097" cy="57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8F69864-9BA2-3472-353C-4D6B481F27E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948711" y="2974097"/>
            <a:ext cx="1766289" cy="13312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62000"/>
            <a:ext cx="2438400" cy="2438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009900"/>
            <a:ext cx="36576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1524000"/>
            <a:ext cx="1828800" cy="1828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104900"/>
            <a:ext cx="5619750" cy="2895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12954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1714500"/>
            <a:ext cx="1333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7075" y="1714500"/>
            <a:ext cx="1047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2876550"/>
            <a:ext cx="160020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191000"/>
            <a:ext cx="5619750" cy="2476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381500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1250" y="1104900"/>
            <a:ext cx="5619750" cy="26860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1750" y="12954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1250" y="3981450"/>
            <a:ext cx="5619750" cy="268605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/>
              <a:t>Implementation Plan</a:t>
            </a:r>
          </a:p>
        </p:txBody>
      </p:sp>
      <p:sp>
        <p:nvSpPr>
          <p:cNvPr id="23" name="Text 1"/>
          <p:cNvSpPr/>
          <p:nvPr/>
        </p:nvSpPr>
        <p:spPr>
          <a:xfrm>
            <a:off x="885825" y="1314450"/>
            <a:ext cx="16798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Interaction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781050" y="1733550"/>
            <a:ext cx="15240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Mouse Movement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571500" y="2057400"/>
            <a:ext cx="25431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AU" sz="1050" dirty="0"/>
              <a:t>Moving the mouse across the canvas creates the flow of ink drops, which also influences the spatial feel and rhythm of the background sound.</a:t>
            </a:r>
          </a:p>
        </p:txBody>
      </p:sp>
      <p:sp>
        <p:nvSpPr>
          <p:cNvPr id="26" name="Text 4"/>
          <p:cNvSpPr/>
          <p:nvPr/>
        </p:nvSpPr>
        <p:spPr>
          <a:xfrm>
            <a:off x="3448050" y="1733550"/>
            <a:ext cx="10183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Click &amp; Holds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3267075" y="2057400"/>
            <a:ext cx="25431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AU" sz="1050" dirty="0"/>
              <a:t>Clicking the mouse temporarily pauses the creation of new ink drops and generates swirling effects from the existing drops.</a:t>
            </a:r>
          </a:p>
        </p:txBody>
      </p:sp>
      <p:sp>
        <p:nvSpPr>
          <p:cNvPr id="28" name="Text 6"/>
          <p:cNvSpPr/>
          <p:nvPr/>
        </p:nvSpPr>
        <p:spPr>
          <a:xfrm>
            <a:off x="942975" y="4400550"/>
            <a:ext cx="19084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Sequence Diagram</a:t>
            </a:r>
          </a:p>
          <a:p>
            <a:pPr marL="0" indent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29" name="Text 7"/>
          <p:cNvSpPr/>
          <p:nvPr/>
        </p:nvSpPr>
        <p:spPr>
          <a:xfrm>
            <a:off x="6724650" y="1314450"/>
            <a:ext cx="21274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Development Time line</a:t>
            </a:r>
            <a:endParaRPr lang="en-US" sz="15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D6CC63-860C-7258-DD78-0A2CF8BA497E}"/>
              </a:ext>
            </a:extLst>
          </p:cNvPr>
          <p:cNvGrpSpPr/>
          <p:nvPr/>
        </p:nvGrpSpPr>
        <p:grpSpPr>
          <a:xfrm>
            <a:off x="6374933" y="4019550"/>
            <a:ext cx="3175933" cy="304800"/>
            <a:chOff x="6381750" y="4171950"/>
            <a:chExt cx="3175933" cy="304800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81750" y="4171950"/>
              <a:ext cx="228600" cy="304800"/>
            </a:xfrm>
            <a:prstGeom prst="rect">
              <a:avLst/>
            </a:prstGeom>
          </p:spPr>
        </p:pic>
        <p:sp>
          <p:nvSpPr>
            <p:cNvPr id="30" name="Text 8"/>
            <p:cNvSpPr/>
            <p:nvPr/>
          </p:nvSpPr>
          <p:spPr>
            <a:xfrm>
              <a:off x="6724650" y="4191000"/>
              <a:ext cx="2833033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Risk &amp; Mitigation</a:t>
              </a:r>
              <a:endParaRPr lang="en-US" sz="15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B6E9CD-2C01-DA1F-221C-E148D3FAB6C9}"/>
              </a:ext>
            </a:extLst>
          </p:cNvPr>
          <p:cNvGrpSpPr/>
          <p:nvPr/>
        </p:nvGrpSpPr>
        <p:grpSpPr>
          <a:xfrm>
            <a:off x="6381750" y="4354830"/>
            <a:ext cx="777240" cy="228600"/>
            <a:chOff x="6381750" y="4591050"/>
            <a:chExt cx="777240" cy="228600"/>
          </a:xfrm>
        </p:grpSpPr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381750" y="4629150"/>
              <a:ext cx="152400" cy="152400"/>
            </a:xfrm>
            <a:prstGeom prst="rect">
              <a:avLst/>
            </a:prstGeom>
          </p:spPr>
        </p:pic>
        <p:sp>
          <p:nvSpPr>
            <p:cNvPr id="31" name="Text 9"/>
            <p:cNvSpPr/>
            <p:nvPr/>
          </p:nvSpPr>
          <p:spPr>
            <a:xfrm>
              <a:off x="6610350" y="4591050"/>
              <a:ext cx="54864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Risk </a:t>
              </a:r>
              <a:endParaRPr lang="en-US" sz="1200" dirty="0"/>
            </a:p>
          </p:txBody>
        </p:sp>
      </p:grpSp>
      <p:sp>
        <p:nvSpPr>
          <p:cNvPr id="32" name="Text 10"/>
          <p:cNvSpPr/>
          <p:nvPr/>
        </p:nvSpPr>
        <p:spPr>
          <a:xfrm>
            <a:off x="6381750" y="4895850"/>
            <a:ext cx="30518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63F0AB-17BD-D54A-4730-CC66745856AB}"/>
              </a:ext>
            </a:extLst>
          </p:cNvPr>
          <p:cNvGrpSpPr/>
          <p:nvPr/>
        </p:nvGrpSpPr>
        <p:grpSpPr>
          <a:xfrm>
            <a:off x="9077325" y="4324350"/>
            <a:ext cx="985778" cy="228600"/>
            <a:chOff x="9077325" y="4591050"/>
            <a:chExt cx="985778" cy="228600"/>
          </a:xfrm>
        </p:grpSpPr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077325" y="4629150"/>
              <a:ext cx="114300" cy="152400"/>
            </a:xfrm>
            <a:prstGeom prst="rect">
              <a:avLst/>
            </a:prstGeom>
          </p:spPr>
        </p:pic>
        <p:sp>
          <p:nvSpPr>
            <p:cNvPr id="33" name="Text 11"/>
            <p:cNvSpPr/>
            <p:nvPr/>
          </p:nvSpPr>
          <p:spPr>
            <a:xfrm>
              <a:off x="9267825" y="4591050"/>
              <a:ext cx="795278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</a:rPr>
                <a:t>Mitigation</a:t>
              </a:r>
              <a:endParaRPr lang="en-US" sz="1200" dirty="0"/>
            </a:p>
          </p:txBody>
        </p:sp>
      </p:grpSp>
      <p:sp>
        <p:nvSpPr>
          <p:cNvPr id="34" name="Text 12"/>
          <p:cNvSpPr/>
          <p:nvPr/>
        </p:nvSpPr>
        <p:spPr>
          <a:xfrm>
            <a:off x="9077325" y="4895850"/>
            <a:ext cx="2543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BFA251-C59C-3750-6525-8891D3376897}"/>
              </a:ext>
            </a:extLst>
          </p:cNvPr>
          <p:cNvSpPr/>
          <p:nvPr/>
        </p:nvSpPr>
        <p:spPr>
          <a:xfrm>
            <a:off x="3267075" y="2057400"/>
            <a:ext cx="2162175" cy="152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A00F8D-FA6D-9521-D4DC-B344EDB97E42}"/>
              </a:ext>
            </a:extLst>
          </p:cNvPr>
          <p:cNvSpPr/>
          <p:nvPr/>
        </p:nvSpPr>
        <p:spPr>
          <a:xfrm>
            <a:off x="3688080" y="1181100"/>
            <a:ext cx="1922145" cy="55245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pauses for one second, which itself takes one second.</a:t>
            </a:r>
          </a:p>
          <a:p>
            <a:pPr algn="ctr"/>
            <a:endParaRPr lang="en-AU" dirty="0"/>
          </a:p>
        </p:txBody>
      </p:sp>
      <p:pic>
        <p:nvPicPr>
          <p:cNvPr id="38" name="Picture 37" descr="A diagram of a flowchart&#10;&#10;AI-generated content may be incorrect.">
            <a:extLst>
              <a:ext uri="{FF2B5EF4-FFF2-40B4-BE49-F238E27FC236}">
                <a16:creationId xmlns:a16="http://schemas.microsoft.com/office/drawing/2014/main" id="{7F6CEF8F-D01C-9A2E-A770-49FF901F368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5825" y="4686300"/>
            <a:ext cx="4609906" cy="1790700"/>
          </a:xfrm>
          <a:prstGeom prst="rect">
            <a:avLst/>
          </a:prstGeom>
        </p:spPr>
      </p:pic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5A67167-F885-CADE-F9E6-1AC0111ED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33166"/>
              </p:ext>
            </p:extLst>
          </p:nvPr>
        </p:nvGraphicFramePr>
        <p:xfrm>
          <a:off x="6294119" y="4575038"/>
          <a:ext cx="5392862" cy="19659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696431">
                  <a:extLst>
                    <a:ext uri="{9D8B030D-6E8A-4147-A177-3AD203B41FA5}">
                      <a16:colId xmlns:a16="http://schemas.microsoft.com/office/drawing/2014/main" val="4033711363"/>
                    </a:ext>
                  </a:extLst>
                </a:gridCol>
                <a:gridCol w="2696431">
                  <a:extLst>
                    <a:ext uri="{9D8B030D-6E8A-4147-A177-3AD203B41FA5}">
                      <a16:colId xmlns:a16="http://schemas.microsoft.com/office/drawing/2014/main" val="2665170355"/>
                    </a:ext>
                  </a:extLst>
                </a:gridCol>
              </a:tblGrid>
              <a:tr h="19785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401653"/>
                  </a:ext>
                </a:extLst>
              </a:tr>
              <a:tr h="449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050" b="1" dirty="0"/>
                        <a:t>Performance slowdown</a:t>
                      </a:r>
                      <a:r>
                        <a:rPr lang="en-AU" sz="1050" dirty="0"/>
                        <a:t> due to too many ink drops accumulating and overloading GPU/CPU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050"/>
                        <a:t>Optimize shaders, convert old ink into static background textures, and cap maximum particle count.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209565"/>
                  </a:ext>
                </a:extLst>
              </a:tr>
              <a:tr h="449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050" b="1" dirty="0"/>
                        <a:t>User confusion</a:t>
                      </a:r>
                      <a:r>
                        <a:rPr lang="en-AU" sz="1050" dirty="0"/>
                        <a:t> about interaction or not realizing it is a “clock”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050" dirty="0"/>
                        <a:t>Provide subtle visual hints (ripples, tooltips), keep interactions intuitive, and optionally overlay minimal time markers.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644606"/>
                  </a:ext>
                </a:extLst>
              </a:tr>
              <a:tr h="449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050" b="1" dirty="0"/>
                        <a:t>Visual clutter</a:t>
                      </a:r>
                      <a:r>
                        <a:rPr lang="en-AU" sz="1050" dirty="0"/>
                        <a:t> making the display unreadable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050" dirty="0"/>
                        <a:t>Implement gradual fading, alpha blending, and a periodic “daily wash” reset to maintain clarity.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535450"/>
                  </a:ext>
                </a:extLst>
              </a:tr>
            </a:tbl>
          </a:graphicData>
        </a:graphic>
      </p:graphicFrame>
      <p:sp>
        <p:nvSpPr>
          <p:cNvPr id="45" name="Oval 44">
            <a:extLst>
              <a:ext uri="{FF2B5EF4-FFF2-40B4-BE49-F238E27FC236}">
                <a16:creationId xmlns:a16="http://schemas.microsoft.com/office/drawing/2014/main" id="{EBCCC21E-578F-12E8-E04B-60D426C294C6}"/>
              </a:ext>
            </a:extLst>
          </p:cNvPr>
          <p:cNvSpPr/>
          <p:nvPr/>
        </p:nvSpPr>
        <p:spPr>
          <a:xfrm>
            <a:off x="6827522" y="1943100"/>
            <a:ext cx="259080" cy="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E28E10B-01BE-A406-38EE-18B782FFFEB3}"/>
              </a:ext>
            </a:extLst>
          </p:cNvPr>
          <p:cNvSpPr/>
          <p:nvPr/>
        </p:nvSpPr>
        <p:spPr>
          <a:xfrm>
            <a:off x="6827518" y="2337796"/>
            <a:ext cx="259080" cy="266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D541007-411F-A23C-C341-83BC9E732134}"/>
              </a:ext>
            </a:extLst>
          </p:cNvPr>
          <p:cNvSpPr/>
          <p:nvPr/>
        </p:nvSpPr>
        <p:spPr>
          <a:xfrm>
            <a:off x="6827518" y="2790302"/>
            <a:ext cx="259080" cy="266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8B6BB66-6D92-66FE-1BAD-5070A048F59B}"/>
              </a:ext>
            </a:extLst>
          </p:cNvPr>
          <p:cNvSpPr/>
          <p:nvPr/>
        </p:nvSpPr>
        <p:spPr>
          <a:xfrm>
            <a:off x="6827522" y="3258658"/>
            <a:ext cx="259080" cy="266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A18B2CAF-1CF6-A1D0-DB10-F8B09A9CE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52695"/>
              </p:ext>
            </p:extLst>
          </p:nvPr>
        </p:nvGraphicFramePr>
        <p:xfrm>
          <a:off x="7181848" y="1678500"/>
          <a:ext cx="4229102" cy="188385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42012">
                  <a:extLst>
                    <a:ext uri="{9D8B030D-6E8A-4147-A177-3AD203B41FA5}">
                      <a16:colId xmlns:a16="http://schemas.microsoft.com/office/drawing/2014/main" val="979552792"/>
                    </a:ext>
                  </a:extLst>
                </a:gridCol>
                <a:gridCol w="3387090">
                  <a:extLst>
                    <a:ext uri="{9D8B030D-6E8A-4147-A177-3AD203B41FA5}">
                      <a16:colId xmlns:a16="http://schemas.microsoft.com/office/drawing/2014/main" val="871769704"/>
                    </a:ext>
                  </a:extLst>
                </a:gridCol>
              </a:tblGrid>
              <a:tr h="1983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/>
                        <a:t>Week</a:t>
                      </a:r>
                      <a:endParaRPr lang="en-AU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 dirty="0"/>
                        <a:t>Milestone / Task</a:t>
                      </a:r>
                      <a:endParaRPr lang="en-AU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882516"/>
                  </a:ext>
                </a:extLst>
              </a:tr>
              <a:tr h="3863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/>
                        <a:t>Week 1</a:t>
                      </a:r>
                      <a:endParaRPr lang="en-AU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 dirty="0"/>
                        <a:t>Concept &amp; Setup</a:t>
                      </a:r>
                      <a:r>
                        <a:rPr lang="en-AU" sz="800" dirty="0"/>
                        <a:t> → Finalize core idea, sketches, references. Set up project repo and environment (WebGL / p5.js).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250146"/>
                  </a:ext>
                </a:extLst>
              </a:tr>
              <a:tr h="3863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/>
                        <a:t>Week 2</a:t>
                      </a:r>
                      <a:endParaRPr lang="en-AU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/>
                        <a:t>Prototype</a:t>
                      </a:r>
                      <a:r>
                        <a:rPr lang="en-AU" sz="800"/>
                        <a:t> → Implement ink drop system (shader/particles), link to real clock time, test basic visuals.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319176"/>
                  </a:ext>
                </a:extLst>
              </a:tr>
              <a:tr h="4893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/>
                        <a:t>Week 3</a:t>
                      </a:r>
                      <a:endParaRPr lang="en-AU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/>
                        <a:t>Interaction &amp; Optimization</a:t>
                      </a:r>
                      <a:r>
                        <a:rPr lang="en-AU" sz="800"/>
                        <a:t> → Add user interaction (mouse/touch ripples), audio sync. Optimize performance (particle cap, static background).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121259"/>
                  </a:ext>
                </a:extLst>
              </a:tr>
              <a:tr h="4084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/>
                        <a:t>Week 4</a:t>
                      </a:r>
                      <a:endParaRPr lang="en-AU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800" b="1" dirty="0"/>
                        <a:t>Polish &amp; Presentation</a:t>
                      </a:r>
                      <a:r>
                        <a:rPr lang="en-AU" sz="800" dirty="0"/>
                        <a:t> → Add UI hints, handle accessibility, test on multiple devices, prepare demo and presentation materials.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4815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EF03F5-2F32-F186-2078-3FC2BCF46587}"/>
              </a:ext>
            </a:extLst>
          </p:cNvPr>
          <p:cNvSpPr txBox="1"/>
          <p:nvPr/>
        </p:nvSpPr>
        <p:spPr>
          <a:xfrm>
            <a:off x="314960" y="304800"/>
            <a:ext cx="2701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1504A-E192-BB76-D113-4296E67303C8}"/>
              </a:ext>
            </a:extLst>
          </p:cNvPr>
          <p:cNvSpPr txBox="1"/>
          <p:nvPr/>
        </p:nvSpPr>
        <p:spPr>
          <a:xfrm>
            <a:off x="314958" y="1081682"/>
            <a:ext cx="1070356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/>
              <a:t>Shutterstock. (n.d.). 18+ thousand Asian ink drop [Stock images]. Shutterstock. https://www.shutterstock.com</a:t>
            </a:r>
          </a:p>
          <a:p>
            <a:endParaRPr lang="en-AU" sz="1500" dirty="0"/>
          </a:p>
          <a:p>
            <a:r>
              <a:rPr lang="en-AU" sz="1500" dirty="0"/>
              <a:t>Gate of Steiner. (n.d.). Gate of Steiner [Video]. YouTube. https://www.youtube.com/watch?v=hzPg6CZj4Yg</a:t>
            </a:r>
          </a:p>
          <a:p>
            <a:endParaRPr lang="en-AU" sz="1500" dirty="0"/>
          </a:p>
          <a:p>
            <a:r>
              <a:rPr lang="en-AU" sz="1500" dirty="0" err="1"/>
              <a:t>Younha</a:t>
            </a:r>
            <a:r>
              <a:rPr lang="en-AU" sz="1500" dirty="0"/>
              <a:t>. (2025). </a:t>
            </a:r>
            <a:r>
              <a:rPr lang="ko-KR" altLang="en-US" sz="1500" dirty="0"/>
              <a:t>사건의 지평선 </a:t>
            </a:r>
            <a:r>
              <a:rPr lang="en-US" altLang="ko-KR" sz="1500" dirty="0"/>
              <a:t>[</a:t>
            </a:r>
            <a:r>
              <a:rPr lang="en-AU" sz="1500" dirty="0"/>
              <a:t>Music video]. YouTube. </a:t>
            </a:r>
            <a:r>
              <a:rPr lang="en-AU" sz="1500" dirty="0">
                <a:hlinkClick r:id="rId2"/>
              </a:rPr>
              <a:t>https://www.youtube.com/watch?v=BBdC1rl5sKY</a:t>
            </a:r>
            <a:endParaRPr lang="en-AU" sz="1500" dirty="0"/>
          </a:p>
          <a:p>
            <a:endParaRPr lang="en-AU" sz="1500" dirty="0"/>
          </a:p>
          <a:p>
            <a:r>
              <a:rPr lang="en-AU" sz="1600" dirty="0" err="1"/>
              <a:t>Sundftig</a:t>
            </a:r>
            <a:r>
              <a:rPr lang="en-AU" sz="1600" dirty="0"/>
              <a:t>. (n.d.). </a:t>
            </a:r>
            <a:r>
              <a:rPr lang="en-AU" sz="1600" i="1" dirty="0"/>
              <a:t>Fluid simulation 2</a:t>
            </a:r>
            <a:r>
              <a:rPr lang="en-AU" sz="1600" dirty="0"/>
              <a:t> [Computer software/sketch]. p5.js Web Editor. </a:t>
            </a:r>
          </a:p>
          <a:p>
            <a:r>
              <a:rPr lang="en-AU" sz="1600" dirty="0"/>
              <a:t>	Retrieved September 30, 2025, from </a:t>
            </a:r>
            <a:r>
              <a:rPr lang="en-AU" sz="1600" dirty="0">
                <a:hlinkClick r:id="rId3"/>
              </a:rPr>
              <a:t>https://editor.p5js.org/Sundftig/sketches/Nx4gQsewQ</a:t>
            </a:r>
            <a:endParaRPr lang="en-AU" sz="1500" dirty="0"/>
          </a:p>
          <a:p>
            <a:endParaRPr lang="en-AU" sz="1500" dirty="0"/>
          </a:p>
        </p:txBody>
      </p:sp>
    </p:spTree>
    <p:extLst>
      <p:ext uri="{BB962C8B-B14F-4D97-AF65-F5344CB8AC3E}">
        <p14:creationId xmlns:p14="http://schemas.microsoft.com/office/powerpoint/2010/main" val="218182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758</Words>
  <Application>Microsoft Office PowerPoint</Application>
  <PresentationFormat>Widescreen</PresentationFormat>
  <Paragraphs>90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ui-sans-serif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Jungwook Van</cp:lastModifiedBy>
  <cp:revision>3</cp:revision>
  <dcterms:created xsi:type="dcterms:W3CDTF">2025-09-30T03:03:54Z</dcterms:created>
  <dcterms:modified xsi:type="dcterms:W3CDTF">2025-09-30T05:11:06Z</dcterms:modified>
</cp:coreProperties>
</file>